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7" r:id="rId5"/>
    <p:sldId id="268" r:id="rId6"/>
    <p:sldId id="265" r:id="rId7"/>
    <p:sldId id="260" r:id="rId8"/>
    <p:sldId id="266" r:id="rId9"/>
    <p:sldId id="259" r:id="rId10"/>
    <p:sldId id="267" r:id="rId11"/>
    <p:sldId id="269" r:id="rId12"/>
    <p:sldId id="262" r:id="rId13"/>
    <p:sldId id="26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3609"/>
  </p:normalViewPr>
  <p:slideViewPr>
    <p:cSldViewPr snapToGrid="0" snapToObjects="1">
      <p:cViewPr varScale="1">
        <p:scale>
          <a:sx n="98" d="100"/>
          <a:sy n="98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65F6-AC28-F640-B145-7DA2A5649663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CE58-4392-A64A-8F49-CF83B099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BCE58-4392-A64A-8F49-CF83B0994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BCE58-4392-A64A-8F49-CF83B0994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https://nmsap.org/index.php/smart-meetings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BCE58-4392-A64A-8F49-CF83B0994D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4" y="1638845"/>
            <a:ext cx="8040096" cy="1997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5074920"/>
            <a:ext cx="944535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235" y="5907023"/>
            <a:ext cx="944535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6" y="6232518"/>
            <a:ext cx="677025" cy="4487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6" y="6232518"/>
            <a:ext cx="677025" cy="4487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8916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5883" y="6436396"/>
            <a:ext cx="1165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42156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6" y="6232518"/>
            <a:ext cx="677025" cy="4487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35883" y="6436396"/>
            <a:ext cx="1165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42156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6" y="6232518"/>
            <a:ext cx="677025" cy="448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nm.edu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ynolds@unm.edu" TargetMode="External"/><Relationship Id="rId2" Type="http://schemas.openxmlformats.org/officeDocument/2006/relationships/hyperlink" Target="mailto:scouncil@unm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s://staffcouncil.unm.edu/councilors/staff-councilor-resources.html" TargetMode="External"/><Relationship Id="rId4" Type="http://schemas.openxmlformats.org/officeDocument/2006/relationships/hyperlink" Target="mailto:cmeche@salud.unm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msap.org/pdf/2020_Smart_Meetings_Onlin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1800" dirty="0"/>
              <a:t>Cindi </a:t>
            </a:r>
            <a:r>
              <a:rPr lang="en-US" sz="1800" dirty="0" err="1"/>
              <a:t>meche</a:t>
            </a:r>
            <a:r>
              <a:rPr lang="en-US" sz="1800" dirty="0"/>
              <a:t>, co-chair</a:t>
            </a:r>
          </a:p>
          <a:p>
            <a:pPr algn="ctr"/>
            <a:r>
              <a:rPr lang="en-US" sz="1800" dirty="0"/>
              <a:t>Theresa Sherman, member</a:t>
            </a:r>
          </a:p>
          <a:p>
            <a:pPr algn="ctr"/>
            <a:r>
              <a:rPr lang="en-US" sz="1800" dirty="0"/>
              <a:t>Communications and Marketing committee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9" y="398432"/>
            <a:ext cx="5431379" cy="1903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FCA5E-E2A3-44B7-AB1A-09A8902216E4}"/>
              </a:ext>
            </a:extLst>
          </p:cNvPr>
          <p:cNvSpPr txBox="1"/>
          <p:nvPr/>
        </p:nvSpPr>
        <p:spPr>
          <a:xfrm>
            <a:off x="1442905" y="2499749"/>
            <a:ext cx="971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COMMUNICATING WITH 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YOUR CONSTITUENTS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 shouldn’t I share?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837" y="2560861"/>
            <a:ext cx="10274353" cy="15539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You CANNOT use the listserv to: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Promote non-UNM events or personal projects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Campaign for elections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Influence political or other activity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7D156-2E30-48D4-A469-5237E49B1363}"/>
              </a:ext>
            </a:extLst>
          </p:cNvPr>
          <p:cNvSpPr txBox="1"/>
          <p:nvPr/>
        </p:nvSpPr>
        <p:spPr>
          <a:xfrm>
            <a:off x="1145918" y="1817270"/>
            <a:ext cx="996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Listservs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840B03-183D-47B5-B1D2-B7FB3263492F}"/>
              </a:ext>
            </a:extLst>
          </p:cNvPr>
          <p:cNvSpPr txBox="1">
            <a:spLocks/>
          </p:cNvSpPr>
          <p:nvPr/>
        </p:nvSpPr>
        <p:spPr>
          <a:xfrm>
            <a:off x="1398837" y="4322908"/>
            <a:ext cx="10274353" cy="110977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Communication Best Practices: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Remember, your communications reflect on the University as a whole.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Take the conversation offline. 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8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3ED3-F5B7-40B9-AF6A-D68DE6B3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Logo Usage &amp; UNM Brand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D55E-2494-41F4-B055-7E20E2EE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02" y="1845734"/>
            <a:ext cx="9959178" cy="4023360"/>
          </a:xfrm>
        </p:spPr>
        <p:txBody>
          <a:bodyPr/>
          <a:lstStyle/>
          <a:p>
            <a:r>
              <a:rPr lang="en-US" dirty="0"/>
              <a:t>Using a UNM logo in your communications? Remember: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50306-E370-4126-97BB-3E9BE1F8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48" y="2229964"/>
            <a:ext cx="5447491" cy="3383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65F5F8-7AD7-43A4-9E4B-F0191C420691}"/>
              </a:ext>
            </a:extLst>
          </p:cNvPr>
          <p:cNvSpPr/>
          <p:nvPr/>
        </p:nvSpPr>
        <p:spPr>
          <a:xfrm>
            <a:off x="8496787" y="3709586"/>
            <a:ext cx="2658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Check with your Logo Liaison or visit:</a:t>
            </a:r>
          </a:p>
          <a:p>
            <a:r>
              <a:rPr lang="en-US" sz="2800" dirty="0">
                <a:hlinkClick r:id="rId3"/>
              </a:rPr>
              <a:t>brand.unm.edu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80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9911"/>
            <a:ext cx="7064226" cy="3436154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Communications and Marketing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Communications and Marketing Quick Reference Guide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Email Amy: </a:t>
            </a:r>
            <a:r>
              <a:rPr lang="en-US" sz="2400" dirty="0">
                <a:hlinkClick r:id="rId2"/>
              </a:rPr>
              <a:t>scouncil@unm.edu</a:t>
            </a:r>
            <a:endParaRPr lang="en-US" sz="2400" dirty="0"/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Email the C&amp;M committee chairs: </a:t>
            </a:r>
          </a:p>
          <a:p>
            <a:pPr marL="384048" lvl="2" indent="0">
              <a:buNone/>
            </a:pPr>
            <a:r>
              <a:rPr lang="en-US" sz="2400" dirty="0"/>
              <a:t>Mark Reynolds: </a:t>
            </a:r>
            <a:r>
              <a:rPr lang="en-US" sz="2400" dirty="0">
                <a:hlinkClick r:id="rId3"/>
              </a:rPr>
              <a:t>reynolds@unm.edu</a:t>
            </a:r>
            <a:endParaRPr lang="en-US" sz="2400" dirty="0"/>
          </a:p>
          <a:p>
            <a:pPr marL="384048" lvl="2" indent="0">
              <a:buNone/>
            </a:pPr>
            <a:r>
              <a:rPr lang="en-US" sz="2400" dirty="0"/>
              <a:t>Cindi </a:t>
            </a:r>
            <a:r>
              <a:rPr lang="en-US" sz="2400" dirty="0" err="1"/>
              <a:t>Meche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cmeche@salud.unm.edu</a:t>
            </a:r>
            <a:r>
              <a:rPr lang="en-US" sz="2400" dirty="0"/>
              <a:t>   </a:t>
            </a:r>
          </a:p>
          <a:p>
            <a:pPr marL="384048" lvl="2" indent="0"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828173"/>
            <a:ext cx="6908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/>
              </a:rPr>
              <a:t>Staff Councilor Resources Website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234A3-334F-4FC3-8F8F-3DD0BDC52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276" y="1011981"/>
            <a:ext cx="3502809" cy="46689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65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292A-8111-4E60-9EF0-A43BB303EC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4252" y="2299883"/>
            <a:ext cx="8789987" cy="40227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2020 Smart Meetings Workshop (Virtual)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Saturday, June 27, 8:30 a.m. to noon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Appropriate for all levels of experience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Registration Deadline: June 24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hlinkClick r:id="rId3"/>
              </a:rPr>
              <a:t>https://nmsap.org/pdf/2020_Smart_Meetings_Online.pdf</a:t>
            </a:r>
            <a:endParaRPr lang="en-US" sz="2400" dirty="0"/>
          </a:p>
          <a:p>
            <a:pPr algn="ctr">
              <a:lnSpc>
                <a:spcPct val="100000"/>
              </a:lnSpc>
            </a:pPr>
            <a:r>
              <a:rPr lang="en-US" dirty="0"/>
              <a:t>SC Communication and Marketing Committee can provide funding                                for a limited number of councilors to attend!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Contact Amy Hawkins if you are interested.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896C2-3871-45CB-ADF4-9EC0950D25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923" y="18890"/>
            <a:ext cx="10058400" cy="10048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Don’t Speak the Language of Robert’s Rules?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D1254-2E32-4260-8369-81CF284C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064" y="1154712"/>
            <a:ext cx="3277978" cy="8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834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 for Serving </a:t>
            </a:r>
          </a:p>
          <a:p>
            <a:pPr algn="ctr"/>
            <a:r>
              <a:rPr lang="en-US" sz="4400" b="1" dirty="0"/>
              <a:t>Your UNM Constituents!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A3D7D-5484-41F4-A474-24F0D769ACC0}"/>
              </a:ext>
            </a:extLst>
          </p:cNvPr>
          <p:cNvSpPr txBox="1"/>
          <p:nvPr/>
        </p:nvSpPr>
        <p:spPr>
          <a:xfrm>
            <a:off x="1" y="315032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43975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8F62D-7400-4BD6-8CF0-C0E95E0E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Communications &amp; Marketing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04EF6-D206-4961-A647-CC8F4B0F83CC}"/>
              </a:ext>
            </a:extLst>
          </p:cNvPr>
          <p:cNvSpPr txBox="1"/>
          <p:nvPr/>
        </p:nvSpPr>
        <p:spPr>
          <a:xfrm>
            <a:off x="1303506" y="1867711"/>
            <a:ext cx="9377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Who are we?</a:t>
            </a:r>
          </a:p>
          <a:p>
            <a:endParaRPr lang="en-US" dirty="0"/>
          </a:p>
          <a:p>
            <a:r>
              <a:rPr lang="en-US" sz="2400" dirty="0"/>
              <a:t>The Staff Council Communications and Marketing Committee develops communications and marketing strategies to further the mission and goals of Staff Council.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8B9C3-A6A9-495C-850F-C0DA326C50D7}"/>
              </a:ext>
            </a:extLst>
          </p:cNvPr>
          <p:cNvSpPr txBox="1"/>
          <p:nvPr/>
        </p:nvSpPr>
        <p:spPr>
          <a:xfrm>
            <a:off x="1778216" y="3978613"/>
            <a:ext cx="937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Develop marketing materials and collateral for Staff Council Events &amp; Activities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Liaison with members of </a:t>
            </a:r>
            <a:r>
              <a:rPr lang="en-US" dirty="0" err="1"/>
              <a:t>UCAM</a:t>
            </a:r>
            <a:r>
              <a:rPr lang="en-US" dirty="0"/>
              <a:t> for assistance with broad University-wide communication efforts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Provide guidance to the Council on communication and marketing policy </a:t>
            </a:r>
          </a:p>
        </p:txBody>
      </p:sp>
    </p:spTree>
    <p:extLst>
      <p:ext uri="{BB962C8B-B14F-4D97-AF65-F5344CB8AC3E}">
        <p14:creationId xmlns:p14="http://schemas.microsoft.com/office/powerpoint/2010/main" val="127934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 is my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57" y="2154728"/>
            <a:ext cx="6461201" cy="388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When communicating with the Staff Council, you are representing your constituents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It may be helpful to ask them what they think about upcoming resolutions or actions</a:t>
            </a:r>
          </a:p>
          <a:p>
            <a:pPr marL="0" indent="0">
              <a:buNone/>
            </a:pPr>
            <a:r>
              <a:rPr lang="en-US" sz="2400" b="1" dirty="0"/>
              <a:t>When communicating with constituents, you are representing the Staff Council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They want to know what you are doing, and how the Council is helping them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UNM Staff Council - Events | Facebook">
            <a:extLst>
              <a:ext uri="{FF2B5EF4-FFF2-40B4-BE49-F238E27FC236}">
                <a16:creationId xmlns:a16="http://schemas.microsoft.com/office/drawing/2014/main" id="{6D7CA34E-7A54-4052-95A3-4944E3356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r="30619"/>
          <a:stretch/>
        </p:blipFill>
        <p:spPr bwMode="auto">
          <a:xfrm>
            <a:off x="8045042" y="2222822"/>
            <a:ext cx="3110638" cy="29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2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46" y="28659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What are the most important things </a:t>
            </a:r>
            <a:br>
              <a:rPr lang="en-US" sz="4400" b="1" dirty="0"/>
            </a:br>
            <a:r>
              <a:rPr lang="en-US" sz="4400" b="1" dirty="0"/>
              <a:t>that happen at Staff Council meetings?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0547" y="2199791"/>
            <a:ext cx="10233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Actions: </a:t>
            </a:r>
            <a:r>
              <a:rPr lang="en-US" sz="2400" dirty="0"/>
              <a:t>Resolutions, formation of committees, </a:t>
            </a: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Reports: </a:t>
            </a:r>
            <a:r>
              <a:rPr lang="en-US" sz="2400" dirty="0"/>
              <a:t>Information from officers, committees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Guest Speakers: </a:t>
            </a:r>
            <a:r>
              <a:rPr lang="en-US" sz="2400" dirty="0"/>
              <a:t>Information of relevance to staff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Comments: </a:t>
            </a:r>
            <a:r>
              <a:rPr lang="en-US" sz="2400" dirty="0"/>
              <a:t>Events and other news from constituents and councilors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62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3A6C-EED5-41DA-8673-0F622DDE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Often?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95BB4-ACDD-4D8D-9E6F-E28AD802C580}"/>
              </a:ext>
            </a:extLst>
          </p:cNvPr>
          <p:cNvSpPr txBox="1"/>
          <p:nvPr/>
        </p:nvSpPr>
        <p:spPr>
          <a:xfrm>
            <a:off x="2966936" y="2178995"/>
            <a:ext cx="7402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Minimum once per month after Business Meeting; Additionally, you may want to communicate out: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 introduce yourself! (Brief bio and your reason for wanting to serve as their representative)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When you are seeking feedback on an upcoming resolution or action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Any special events, deadlines or situations that may arise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Holiday greetings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D4047D-B091-4FCB-8CA1-395626115FA9}"/>
              </a:ext>
            </a:extLst>
          </p:cNvPr>
          <p:cNvGrpSpPr/>
          <p:nvPr/>
        </p:nvGrpSpPr>
        <p:grpSpPr>
          <a:xfrm>
            <a:off x="1391687" y="1855694"/>
            <a:ext cx="1343905" cy="1218484"/>
            <a:chOff x="9300275" y="2594996"/>
            <a:chExt cx="1343905" cy="1218484"/>
          </a:xfrm>
        </p:grpSpPr>
        <p:sp>
          <p:nvSpPr>
            <p:cNvPr id="8" name="Content Placeholder 4" descr="Network">
              <a:extLst>
                <a:ext uri="{FF2B5EF4-FFF2-40B4-BE49-F238E27FC236}">
                  <a16:creationId xmlns:a16="http://schemas.microsoft.com/office/drawing/2014/main" id="{74A4A3AF-9156-46FE-A796-4F74EECB7300}"/>
                </a:ext>
              </a:extLst>
            </p:cNvPr>
            <p:cNvSpPr/>
            <p:nvPr/>
          </p:nvSpPr>
          <p:spPr>
            <a:xfrm>
              <a:off x="9384581" y="2619315"/>
              <a:ext cx="1259599" cy="1194165"/>
            </a:xfrm>
            <a:custGeom>
              <a:avLst/>
              <a:gdLst>
                <a:gd name="connsiteX0" fmla="*/ 1241656 w 1259598"/>
                <a:gd name="connsiteY0" fmla="*/ 425012 h 1194165"/>
                <a:gd name="connsiteX1" fmla="*/ 1069893 w 1259598"/>
                <a:gd name="connsiteY1" fmla="*/ 354671 h 1194165"/>
                <a:gd name="connsiteX2" fmla="*/ 989737 w 1259598"/>
                <a:gd name="connsiteY2" fmla="*/ 493718 h 1194165"/>
                <a:gd name="connsiteX3" fmla="*/ 778713 w 1259598"/>
                <a:gd name="connsiteY3" fmla="*/ 582053 h 1194165"/>
                <a:gd name="connsiteX4" fmla="*/ 669111 w 1259598"/>
                <a:gd name="connsiteY4" fmla="*/ 505169 h 1194165"/>
                <a:gd name="connsiteX5" fmla="*/ 669111 w 1259598"/>
                <a:gd name="connsiteY5" fmla="*/ 277787 h 1194165"/>
                <a:gd name="connsiteX6" fmla="*/ 767262 w 1259598"/>
                <a:gd name="connsiteY6" fmla="*/ 151827 h 1194165"/>
                <a:gd name="connsiteX7" fmla="*/ 636395 w 1259598"/>
                <a:gd name="connsiteY7" fmla="*/ 20959 h 1194165"/>
                <a:gd name="connsiteX8" fmla="*/ 636395 w 1259598"/>
                <a:gd name="connsiteY8" fmla="*/ 20959 h 1194165"/>
                <a:gd name="connsiteX9" fmla="*/ 505527 w 1259598"/>
                <a:gd name="connsiteY9" fmla="*/ 151827 h 1194165"/>
                <a:gd name="connsiteX10" fmla="*/ 603678 w 1259598"/>
                <a:gd name="connsiteY10" fmla="*/ 277787 h 1194165"/>
                <a:gd name="connsiteX11" fmla="*/ 603678 w 1259598"/>
                <a:gd name="connsiteY11" fmla="*/ 503533 h 1194165"/>
                <a:gd name="connsiteX12" fmla="*/ 494076 w 1259598"/>
                <a:gd name="connsiteY12" fmla="*/ 580418 h 1194165"/>
                <a:gd name="connsiteX13" fmla="*/ 283053 w 1259598"/>
                <a:gd name="connsiteY13" fmla="*/ 492082 h 1194165"/>
                <a:gd name="connsiteX14" fmla="*/ 202896 w 1259598"/>
                <a:gd name="connsiteY14" fmla="*/ 353035 h 1194165"/>
                <a:gd name="connsiteX15" fmla="*/ 31133 w 1259598"/>
                <a:gd name="connsiteY15" fmla="*/ 423377 h 1194165"/>
                <a:gd name="connsiteX16" fmla="*/ 101474 w 1259598"/>
                <a:gd name="connsiteY16" fmla="*/ 595140 h 1194165"/>
                <a:gd name="connsiteX17" fmla="*/ 255243 w 1259598"/>
                <a:gd name="connsiteY17" fmla="*/ 552608 h 1194165"/>
                <a:gd name="connsiteX18" fmla="*/ 471174 w 1259598"/>
                <a:gd name="connsiteY18" fmla="*/ 640944 h 1194165"/>
                <a:gd name="connsiteX19" fmla="*/ 469539 w 1259598"/>
                <a:gd name="connsiteY19" fmla="*/ 662210 h 1194165"/>
                <a:gd name="connsiteX20" fmla="*/ 502255 w 1259598"/>
                <a:gd name="connsiteY20" fmla="*/ 760360 h 1194165"/>
                <a:gd name="connsiteX21" fmla="*/ 332128 w 1259598"/>
                <a:gd name="connsiteY21" fmla="*/ 932124 h 1194165"/>
                <a:gd name="connsiteX22" fmla="*/ 173451 w 1259598"/>
                <a:gd name="connsiteY22" fmla="*/ 951754 h 1194165"/>
                <a:gd name="connsiteX23" fmla="*/ 173451 w 1259598"/>
                <a:gd name="connsiteY23" fmla="*/ 1136604 h 1194165"/>
                <a:gd name="connsiteX24" fmla="*/ 358301 w 1259598"/>
                <a:gd name="connsiteY24" fmla="*/ 1136604 h 1194165"/>
                <a:gd name="connsiteX25" fmla="*/ 377931 w 1259598"/>
                <a:gd name="connsiteY25" fmla="*/ 977927 h 1194165"/>
                <a:gd name="connsiteX26" fmla="*/ 551331 w 1259598"/>
                <a:gd name="connsiteY26" fmla="*/ 804528 h 1194165"/>
                <a:gd name="connsiteX27" fmla="*/ 633123 w 1259598"/>
                <a:gd name="connsiteY27" fmla="*/ 827430 h 1194165"/>
                <a:gd name="connsiteX28" fmla="*/ 636395 w 1259598"/>
                <a:gd name="connsiteY28" fmla="*/ 827430 h 1194165"/>
                <a:gd name="connsiteX29" fmla="*/ 639666 w 1259598"/>
                <a:gd name="connsiteY29" fmla="*/ 827430 h 1194165"/>
                <a:gd name="connsiteX30" fmla="*/ 721458 w 1259598"/>
                <a:gd name="connsiteY30" fmla="*/ 804528 h 1194165"/>
                <a:gd name="connsiteX31" fmla="*/ 894858 w 1259598"/>
                <a:gd name="connsiteY31" fmla="*/ 977927 h 1194165"/>
                <a:gd name="connsiteX32" fmla="*/ 914488 w 1259598"/>
                <a:gd name="connsiteY32" fmla="*/ 1138240 h 1194165"/>
                <a:gd name="connsiteX33" fmla="*/ 1099338 w 1259598"/>
                <a:gd name="connsiteY33" fmla="*/ 1138240 h 1194165"/>
                <a:gd name="connsiteX34" fmla="*/ 1099338 w 1259598"/>
                <a:gd name="connsiteY34" fmla="*/ 953390 h 1194165"/>
                <a:gd name="connsiteX35" fmla="*/ 940661 w 1259598"/>
                <a:gd name="connsiteY35" fmla="*/ 933760 h 1194165"/>
                <a:gd name="connsiteX36" fmla="*/ 770534 w 1259598"/>
                <a:gd name="connsiteY36" fmla="*/ 761996 h 1194165"/>
                <a:gd name="connsiteX37" fmla="*/ 803251 w 1259598"/>
                <a:gd name="connsiteY37" fmla="*/ 663845 h 1194165"/>
                <a:gd name="connsiteX38" fmla="*/ 801615 w 1259598"/>
                <a:gd name="connsiteY38" fmla="*/ 642580 h 1194165"/>
                <a:gd name="connsiteX39" fmla="*/ 1017546 w 1259598"/>
                <a:gd name="connsiteY39" fmla="*/ 554244 h 1194165"/>
                <a:gd name="connsiteX40" fmla="*/ 1171315 w 1259598"/>
                <a:gd name="connsiteY40" fmla="*/ 596776 h 1194165"/>
                <a:gd name="connsiteX41" fmla="*/ 1241656 w 1259598"/>
                <a:gd name="connsiteY41" fmla="*/ 425012 h 11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59598" h="1194165">
                  <a:moveTo>
                    <a:pt x="1241656" y="425012"/>
                  </a:moveTo>
                  <a:cubicBezTo>
                    <a:pt x="1213847" y="357943"/>
                    <a:pt x="1136962" y="326862"/>
                    <a:pt x="1069893" y="354671"/>
                  </a:cubicBezTo>
                  <a:cubicBezTo>
                    <a:pt x="1014274" y="377573"/>
                    <a:pt x="981557" y="436463"/>
                    <a:pt x="989737" y="493718"/>
                  </a:cubicBezTo>
                  <a:lnTo>
                    <a:pt x="778713" y="582053"/>
                  </a:lnTo>
                  <a:cubicBezTo>
                    <a:pt x="755811" y="542793"/>
                    <a:pt x="714915" y="513348"/>
                    <a:pt x="669111" y="505169"/>
                  </a:cubicBezTo>
                  <a:lnTo>
                    <a:pt x="669111" y="277787"/>
                  </a:lnTo>
                  <a:cubicBezTo>
                    <a:pt x="724730" y="263064"/>
                    <a:pt x="767262" y="212353"/>
                    <a:pt x="767262" y="151827"/>
                  </a:cubicBezTo>
                  <a:cubicBezTo>
                    <a:pt x="767262" y="79850"/>
                    <a:pt x="708372" y="20959"/>
                    <a:pt x="636395" y="20959"/>
                  </a:cubicBezTo>
                  <a:lnTo>
                    <a:pt x="636395" y="20959"/>
                  </a:lnTo>
                  <a:cubicBezTo>
                    <a:pt x="564417" y="20959"/>
                    <a:pt x="505527" y="79850"/>
                    <a:pt x="505527" y="151827"/>
                  </a:cubicBezTo>
                  <a:cubicBezTo>
                    <a:pt x="505527" y="212353"/>
                    <a:pt x="548059" y="263064"/>
                    <a:pt x="603678" y="277787"/>
                  </a:cubicBezTo>
                  <a:lnTo>
                    <a:pt x="603678" y="503533"/>
                  </a:lnTo>
                  <a:cubicBezTo>
                    <a:pt x="556238" y="511712"/>
                    <a:pt x="516978" y="541157"/>
                    <a:pt x="494076" y="580418"/>
                  </a:cubicBezTo>
                  <a:lnTo>
                    <a:pt x="283053" y="492082"/>
                  </a:lnTo>
                  <a:cubicBezTo>
                    <a:pt x="291232" y="434827"/>
                    <a:pt x="260151" y="375937"/>
                    <a:pt x="202896" y="353035"/>
                  </a:cubicBezTo>
                  <a:cubicBezTo>
                    <a:pt x="135827" y="325226"/>
                    <a:pt x="58942" y="356307"/>
                    <a:pt x="31133" y="423377"/>
                  </a:cubicBezTo>
                  <a:cubicBezTo>
                    <a:pt x="3323" y="490446"/>
                    <a:pt x="34404" y="567331"/>
                    <a:pt x="101474" y="595140"/>
                  </a:cubicBezTo>
                  <a:cubicBezTo>
                    <a:pt x="157093" y="618042"/>
                    <a:pt x="220890" y="600048"/>
                    <a:pt x="255243" y="552608"/>
                  </a:cubicBezTo>
                  <a:lnTo>
                    <a:pt x="471174" y="640944"/>
                  </a:lnTo>
                  <a:cubicBezTo>
                    <a:pt x="469539" y="647487"/>
                    <a:pt x="469539" y="655666"/>
                    <a:pt x="469539" y="662210"/>
                  </a:cubicBezTo>
                  <a:cubicBezTo>
                    <a:pt x="469539" y="698198"/>
                    <a:pt x="480989" y="732551"/>
                    <a:pt x="502255" y="760360"/>
                  </a:cubicBezTo>
                  <a:lnTo>
                    <a:pt x="332128" y="932124"/>
                  </a:lnTo>
                  <a:cubicBezTo>
                    <a:pt x="281417" y="902678"/>
                    <a:pt x="215983" y="909222"/>
                    <a:pt x="173451" y="951754"/>
                  </a:cubicBezTo>
                  <a:cubicBezTo>
                    <a:pt x="122740" y="1002465"/>
                    <a:pt x="122740" y="1085893"/>
                    <a:pt x="173451" y="1136604"/>
                  </a:cubicBezTo>
                  <a:cubicBezTo>
                    <a:pt x="224162" y="1187315"/>
                    <a:pt x="307590" y="1187315"/>
                    <a:pt x="358301" y="1136604"/>
                  </a:cubicBezTo>
                  <a:cubicBezTo>
                    <a:pt x="400833" y="1094072"/>
                    <a:pt x="407377" y="1028638"/>
                    <a:pt x="377931" y="977927"/>
                  </a:cubicBezTo>
                  <a:lnTo>
                    <a:pt x="551331" y="804528"/>
                  </a:lnTo>
                  <a:cubicBezTo>
                    <a:pt x="575868" y="819251"/>
                    <a:pt x="603678" y="827430"/>
                    <a:pt x="633123" y="827430"/>
                  </a:cubicBezTo>
                  <a:cubicBezTo>
                    <a:pt x="634759" y="827430"/>
                    <a:pt x="634759" y="827430"/>
                    <a:pt x="636395" y="827430"/>
                  </a:cubicBezTo>
                  <a:cubicBezTo>
                    <a:pt x="638030" y="827430"/>
                    <a:pt x="638030" y="827430"/>
                    <a:pt x="639666" y="827430"/>
                  </a:cubicBezTo>
                  <a:cubicBezTo>
                    <a:pt x="669111" y="827430"/>
                    <a:pt x="696921" y="819251"/>
                    <a:pt x="721458" y="804528"/>
                  </a:cubicBezTo>
                  <a:lnTo>
                    <a:pt x="894858" y="977927"/>
                  </a:lnTo>
                  <a:cubicBezTo>
                    <a:pt x="865413" y="1028638"/>
                    <a:pt x="871956" y="1094072"/>
                    <a:pt x="914488" y="1138240"/>
                  </a:cubicBezTo>
                  <a:cubicBezTo>
                    <a:pt x="965199" y="1188951"/>
                    <a:pt x="1048627" y="1188951"/>
                    <a:pt x="1099338" y="1138240"/>
                  </a:cubicBezTo>
                  <a:cubicBezTo>
                    <a:pt x="1150049" y="1087529"/>
                    <a:pt x="1150049" y="1004101"/>
                    <a:pt x="1099338" y="953390"/>
                  </a:cubicBezTo>
                  <a:cubicBezTo>
                    <a:pt x="1056806" y="910858"/>
                    <a:pt x="991372" y="904314"/>
                    <a:pt x="940661" y="933760"/>
                  </a:cubicBezTo>
                  <a:lnTo>
                    <a:pt x="770534" y="761996"/>
                  </a:lnTo>
                  <a:cubicBezTo>
                    <a:pt x="791800" y="734187"/>
                    <a:pt x="803251" y="701470"/>
                    <a:pt x="803251" y="663845"/>
                  </a:cubicBezTo>
                  <a:cubicBezTo>
                    <a:pt x="803251" y="657302"/>
                    <a:pt x="803251" y="649123"/>
                    <a:pt x="801615" y="642580"/>
                  </a:cubicBezTo>
                  <a:lnTo>
                    <a:pt x="1017546" y="554244"/>
                  </a:lnTo>
                  <a:cubicBezTo>
                    <a:pt x="1051899" y="600048"/>
                    <a:pt x="1115697" y="619678"/>
                    <a:pt x="1171315" y="596776"/>
                  </a:cubicBezTo>
                  <a:cubicBezTo>
                    <a:pt x="1236749" y="567331"/>
                    <a:pt x="1269466" y="492082"/>
                    <a:pt x="1241656" y="425012"/>
                  </a:cubicBezTo>
                  <a:close/>
                </a:path>
              </a:pathLst>
            </a:custGeom>
            <a:solidFill>
              <a:schemeClr val="accent3"/>
            </a:solidFill>
            <a:ln w="1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Content Placeholder 4" descr="Network">
              <a:extLst>
                <a:ext uri="{FF2B5EF4-FFF2-40B4-BE49-F238E27FC236}">
                  <a16:creationId xmlns:a16="http://schemas.microsoft.com/office/drawing/2014/main" id="{A7592821-336F-484A-94FF-70BFE40F0C73}"/>
                </a:ext>
              </a:extLst>
            </p:cNvPr>
            <p:cNvSpPr/>
            <p:nvPr/>
          </p:nvSpPr>
          <p:spPr>
            <a:xfrm>
              <a:off x="9300275" y="2594996"/>
              <a:ext cx="1259599" cy="1194165"/>
            </a:xfrm>
            <a:custGeom>
              <a:avLst/>
              <a:gdLst>
                <a:gd name="connsiteX0" fmla="*/ 1241656 w 1259598"/>
                <a:gd name="connsiteY0" fmla="*/ 425012 h 1194165"/>
                <a:gd name="connsiteX1" fmla="*/ 1069893 w 1259598"/>
                <a:gd name="connsiteY1" fmla="*/ 354671 h 1194165"/>
                <a:gd name="connsiteX2" fmla="*/ 989737 w 1259598"/>
                <a:gd name="connsiteY2" fmla="*/ 493718 h 1194165"/>
                <a:gd name="connsiteX3" fmla="*/ 778713 w 1259598"/>
                <a:gd name="connsiteY3" fmla="*/ 582053 h 1194165"/>
                <a:gd name="connsiteX4" fmla="*/ 669111 w 1259598"/>
                <a:gd name="connsiteY4" fmla="*/ 505169 h 1194165"/>
                <a:gd name="connsiteX5" fmla="*/ 669111 w 1259598"/>
                <a:gd name="connsiteY5" fmla="*/ 277787 h 1194165"/>
                <a:gd name="connsiteX6" fmla="*/ 767262 w 1259598"/>
                <a:gd name="connsiteY6" fmla="*/ 151827 h 1194165"/>
                <a:gd name="connsiteX7" fmla="*/ 636395 w 1259598"/>
                <a:gd name="connsiteY7" fmla="*/ 20959 h 1194165"/>
                <a:gd name="connsiteX8" fmla="*/ 636395 w 1259598"/>
                <a:gd name="connsiteY8" fmla="*/ 20959 h 1194165"/>
                <a:gd name="connsiteX9" fmla="*/ 505527 w 1259598"/>
                <a:gd name="connsiteY9" fmla="*/ 151827 h 1194165"/>
                <a:gd name="connsiteX10" fmla="*/ 603678 w 1259598"/>
                <a:gd name="connsiteY10" fmla="*/ 277787 h 1194165"/>
                <a:gd name="connsiteX11" fmla="*/ 603678 w 1259598"/>
                <a:gd name="connsiteY11" fmla="*/ 503533 h 1194165"/>
                <a:gd name="connsiteX12" fmla="*/ 494076 w 1259598"/>
                <a:gd name="connsiteY12" fmla="*/ 580418 h 1194165"/>
                <a:gd name="connsiteX13" fmla="*/ 283053 w 1259598"/>
                <a:gd name="connsiteY13" fmla="*/ 492082 h 1194165"/>
                <a:gd name="connsiteX14" fmla="*/ 202896 w 1259598"/>
                <a:gd name="connsiteY14" fmla="*/ 353035 h 1194165"/>
                <a:gd name="connsiteX15" fmla="*/ 31133 w 1259598"/>
                <a:gd name="connsiteY15" fmla="*/ 423377 h 1194165"/>
                <a:gd name="connsiteX16" fmla="*/ 101474 w 1259598"/>
                <a:gd name="connsiteY16" fmla="*/ 595140 h 1194165"/>
                <a:gd name="connsiteX17" fmla="*/ 255243 w 1259598"/>
                <a:gd name="connsiteY17" fmla="*/ 552608 h 1194165"/>
                <a:gd name="connsiteX18" fmla="*/ 471174 w 1259598"/>
                <a:gd name="connsiteY18" fmla="*/ 640944 h 1194165"/>
                <a:gd name="connsiteX19" fmla="*/ 469539 w 1259598"/>
                <a:gd name="connsiteY19" fmla="*/ 662210 h 1194165"/>
                <a:gd name="connsiteX20" fmla="*/ 502255 w 1259598"/>
                <a:gd name="connsiteY20" fmla="*/ 760360 h 1194165"/>
                <a:gd name="connsiteX21" fmla="*/ 332128 w 1259598"/>
                <a:gd name="connsiteY21" fmla="*/ 932124 h 1194165"/>
                <a:gd name="connsiteX22" fmla="*/ 173451 w 1259598"/>
                <a:gd name="connsiteY22" fmla="*/ 951754 h 1194165"/>
                <a:gd name="connsiteX23" fmla="*/ 173451 w 1259598"/>
                <a:gd name="connsiteY23" fmla="*/ 1136604 h 1194165"/>
                <a:gd name="connsiteX24" fmla="*/ 358301 w 1259598"/>
                <a:gd name="connsiteY24" fmla="*/ 1136604 h 1194165"/>
                <a:gd name="connsiteX25" fmla="*/ 377931 w 1259598"/>
                <a:gd name="connsiteY25" fmla="*/ 977927 h 1194165"/>
                <a:gd name="connsiteX26" fmla="*/ 551331 w 1259598"/>
                <a:gd name="connsiteY26" fmla="*/ 804528 h 1194165"/>
                <a:gd name="connsiteX27" fmla="*/ 633123 w 1259598"/>
                <a:gd name="connsiteY27" fmla="*/ 827430 h 1194165"/>
                <a:gd name="connsiteX28" fmla="*/ 636395 w 1259598"/>
                <a:gd name="connsiteY28" fmla="*/ 827430 h 1194165"/>
                <a:gd name="connsiteX29" fmla="*/ 639666 w 1259598"/>
                <a:gd name="connsiteY29" fmla="*/ 827430 h 1194165"/>
                <a:gd name="connsiteX30" fmla="*/ 721458 w 1259598"/>
                <a:gd name="connsiteY30" fmla="*/ 804528 h 1194165"/>
                <a:gd name="connsiteX31" fmla="*/ 894858 w 1259598"/>
                <a:gd name="connsiteY31" fmla="*/ 977927 h 1194165"/>
                <a:gd name="connsiteX32" fmla="*/ 914488 w 1259598"/>
                <a:gd name="connsiteY32" fmla="*/ 1138240 h 1194165"/>
                <a:gd name="connsiteX33" fmla="*/ 1099338 w 1259598"/>
                <a:gd name="connsiteY33" fmla="*/ 1138240 h 1194165"/>
                <a:gd name="connsiteX34" fmla="*/ 1099338 w 1259598"/>
                <a:gd name="connsiteY34" fmla="*/ 953390 h 1194165"/>
                <a:gd name="connsiteX35" fmla="*/ 940661 w 1259598"/>
                <a:gd name="connsiteY35" fmla="*/ 933760 h 1194165"/>
                <a:gd name="connsiteX36" fmla="*/ 770534 w 1259598"/>
                <a:gd name="connsiteY36" fmla="*/ 761996 h 1194165"/>
                <a:gd name="connsiteX37" fmla="*/ 803251 w 1259598"/>
                <a:gd name="connsiteY37" fmla="*/ 663845 h 1194165"/>
                <a:gd name="connsiteX38" fmla="*/ 801615 w 1259598"/>
                <a:gd name="connsiteY38" fmla="*/ 642580 h 1194165"/>
                <a:gd name="connsiteX39" fmla="*/ 1017546 w 1259598"/>
                <a:gd name="connsiteY39" fmla="*/ 554244 h 1194165"/>
                <a:gd name="connsiteX40" fmla="*/ 1171315 w 1259598"/>
                <a:gd name="connsiteY40" fmla="*/ 596776 h 1194165"/>
                <a:gd name="connsiteX41" fmla="*/ 1241656 w 1259598"/>
                <a:gd name="connsiteY41" fmla="*/ 425012 h 11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59598" h="1194165">
                  <a:moveTo>
                    <a:pt x="1241656" y="425012"/>
                  </a:moveTo>
                  <a:cubicBezTo>
                    <a:pt x="1213847" y="357943"/>
                    <a:pt x="1136962" y="326862"/>
                    <a:pt x="1069893" y="354671"/>
                  </a:cubicBezTo>
                  <a:cubicBezTo>
                    <a:pt x="1014274" y="377573"/>
                    <a:pt x="981557" y="436463"/>
                    <a:pt x="989737" y="493718"/>
                  </a:cubicBezTo>
                  <a:lnTo>
                    <a:pt x="778713" y="582053"/>
                  </a:lnTo>
                  <a:cubicBezTo>
                    <a:pt x="755811" y="542793"/>
                    <a:pt x="714915" y="513348"/>
                    <a:pt x="669111" y="505169"/>
                  </a:cubicBezTo>
                  <a:lnTo>
                    <a:pt x="669111" y="277787"/>
                  </a:lnTo>
                  <a:cubicBezTo>
                    <a:pt x="724730" y="263064"/>
                    <a:pt x="767262" y="212353"/>
                    <a:pt x="767262" y="151827"/>
                  </a:cubicBezTo>
                  <a:cubicBezTo>
                    <a:pt x="767262" y="79850"/>
                    <a:pt x="708372" y="20959"/>
                    <a:pt x="636395" y="20959"/>
                  </a:cubicBezTo>
                  <a:lnTo>
                    <a:pt x="636395" y="20959"/>
                  </a:lnTo>
                  <a:cubicBezTo>
                    <a:pt x="564417" y="20959"/>
                    <a:pt x="505527" y="79850"/>
                    <a:pt x="505527" y="151827"/>
                  </a:cubicBezTo>
                  <a:cubicBezTo>
                    <a:pt x="505527" y="212353"/>
                    <a:pt x="548059" y="263064"/>
                    <a:pt x="603678" y="277787"/>
                  </a:cubicBezTo>
                  <a:lnTo>
                    <a:pt x="603678" y="503533"/>
                  </a:lnTo>
                  <a:cubicBezTo>
                    <a:pt x="556238" y="511712"/>
                    <a:pt x="516978" y="541157"/>
                    <a:pt x="494076" y="580418"/>
                  </a:cubicBezTo>
                  <a:lnTo>
                    <a:pt x="283053" y="492082"/>
                  </a:lnTo>
                  <a:cubicBezTo>
                    <a:pt x="291232" y="434827"/>
                    <a:pt x="260151" y="375937"/>
                    <a:pt x="202896" y="353035"/>
                  </a:cubicBezTo>
                  <a:cubicBezTo>
                    <a:pt x="135827" y="325226"/>
                    <a:pt x="58942" y="356307"/>
                    <a:pt x="31133" y="423377"/>
                  </a:cubicBezTo>
                  <a:cubicBezTo>
                    <a:pt x="3323" y="490446"/>
                    <a:pt x="34404" y="567331"/>
                    <a:pt x="101474" y="595140"/>
                  </a:cubicBezTo>
                  <a:cubicBezTo>
                    <a:pt x="157093" y="618042"/>
                    <a:pt x="220890" y="600048"/>
                    <a:pt x="255243" y="552608"/>
                  </a:cubicBezTo>
                  <a:lnTo>
                    <a:pt x="471174" y="640944"/>
                  </a:lnTo>
                  <a:cubicBezTo>
                    <a:pt x="469539" y="647487"/>
                    <a:pt x="469539" y="655666"/>
                    <a:pt x="469539" y="662210"/>
                  </a:cubicBezTo>
                  <a:cubicBezTo>
                    <a:pt x="469539" y="698198"/>
                    <a:pt x="480989" y="732551"/>
                    <a:pt x="502255" y="760360"/>
                  </a:cubicBezTo>
                  <a:lnTo>
                    <a:pt x="332128" y="932124"/>
                  </a:lnTo>
                  <a:cubicBezTo>
                    <a:pt x="281417" y="902678"/>
                    <a:pt x="215983" y="909222"/>
                    <a:pt x="173451" y="951754"/>
                  </a:cubicBezTo>
                  <a:cubicBezTo>
                    <a:pt x="122740" y="1002465"/>
                    <a:pt x="122740" y="1085893"/>
                    <a:pt x="173451" y="1136604"/>
                  </a:cubicBezTo>
                  <a:cubicBezTo>
                    <a:pt x="224162" y="1187315"/>
                    <a:pt x="307590" y="1187315"/>
                    <a:pt x="358301" y="1136604"/>
                  </a:cubicBezTo>
                  <a:cubicBezTo>
                    <a:pt x="400833" y="1094072"/>
                    <a:pt x="407377" y="1028638"/>
                    <a:pt x="377931" y="977927"/>
                  </a:cubicBezTo>
                  <a:lnTo>
                    <a:pt x="551331" y="804528"/>
                  </a:lnTo>
                  <a:cubicBezTo>
                    <a:pt x="575868" y="819251"/>
                    <a:pt x="603678" y="827430"/>
                    <a:pt x="633123" y="827430"/>
                  </a:cubicBezTo>
                  <a:cubicBezTo>
                    <a:pt x="634759" y="827430"/>
                    <a:pt x="634759" y="827430"/>
                    <a:pt x="636395" y="827430"/>
                  </a:cubicBezTo>
                  <a:cubicBezTo>
                    <a:pt x="638030" y="827430"/>
                    <a:pt x="638030" y="827430"/>
                    <a:pt x="639666" y="827430"/>
                  </a:cubicBezTo>
                  <a:cubicBezTo>
                    <a:pt x="669111" y="827430"/>
                    <a:pt x="696921" y="819251"/>
                    <a:pt x="721458" y="804528"/>
                  </a:cubicBezTo>
                  <a:lnTo>
                    <a:pt x="894858" y="977927"/>
                  </a:lnTo>
                  <a:cubicBezTo>
                    <a:pt x="865413" y="1028638"/>
                    <a:pt x="871956" y="1094072"/>
                    <a:pt x="914488" y="1138240"/>
                  </a:cubicBezTo>
                  <a:cubicBezTo>
                    <a:pt x="965199" y="1188951"/>
                    <a:pt x="1048627" y="1188951"/>
                    <a:pt x="1099338" y="1138240"/>
                  </a:cubicBezTo>
                  <a:cubicBezTo>
                    <a:pt x="1150049" y="1087529"/>
                    <a:pt x="1150049" y="1004101"/>
                    <a:pt x="1099338" y="953390"/>
                  </a:cubicBezTo>
                  <a:cubicBezTo>
                    <a:pt x="1056806" y="910858"/>
                    <a:pt x="991372" y="904314"/>
                    <a:pt x="940661" y="933760"/>
                  </a:cubicBezTo>
                  <a:lnTo>
                    <a:pt x="770534" y="761996"/>
                  </a:lnTo>
                  <a:cubicBezTo>
                    <a:pt x="791800" y="734187"/>
                    <a:pt x="803251" y="701470"/>
                    <a:pt x="803251" y="663845"/>
                  </a:cubicBezTo>
                  <a:cubicBezTo>
                    <a:pt x="803251" y="657302"/>
                    <a:pt x="803251" y="649123"/>
                    <a:pt x="801615" y="642580"/>
                  </a:cubicBezTo>
                  <a:lnTo>
                    <a:pt x="1017546" y="554244"/>
                  </a:lnTo>
                  <a:cubicBezTo>
                    <a:pt x="1051899" y="600048"/>
                    <a:pt x="1115697" y="619678"/>
                    <a:pt x="1171315" y="596776"/>
                  </a:cubicBezTo>
                  <a:cubicBezTo>
                    <a:pt x="1236749" y="567331"/>
                    <a:pt x="1269466" y="492082"/>
                    <a:pt x="1241656" y="425012"/>
                  </a:cubicBezTo>
                  <a:close/>
                </a:path>
              </a:pathLst>
            </a:custGeom>
            <a:solidFill>
              <a:schemeClr val="accent2"/>
            </a:solidFill>
            <a:ln w="1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9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5274D-8F7D-41D0-8D74-4FDAA10D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-57884"/>
            <a:ext cx="12437028" cy="8291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670E2-A4AE-4AA8-B688-A955973B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51" y="411061"/>
            <a:ext cx="3274009" cy="2768367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What should   I share? </a:t>
            </a:r>
          </a:p>
        </p:txBody>
      </p:sp>
    </p:spTree>
    <p:extLst>
      <p:ext uri="{BB962C8B-B14F-4D97-AF65-F5344CB8AC3E}">
        <p14:creationId xmlns:p14="http://schemas.microsoft.com/office/powerpoint/2010/main" val="41381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 should I share?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850" y="2091546"/>
            <a:ext cx="9972830" cy="3534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Information about action taken at the Staff Council meeting – if it will be in the minutes, it is safe to share. Examples: resolutions, things we voted on, reports received in writing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Information about upcoming Staff Council events, or UNM events for staff discussed at Council meetings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 should I share?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295" y="2150269"/>
            <a:ext cx="10058399" cy="35342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Messages approved or distributed by the Staff Council Administrator, President, President-Elect, or Speaker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You can also request feedback from your constituents on upcoming Council activities, like resolutions, committees, and/or 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What shouldn’t I share?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4370" y="3429000"/>
            <a:ext cx="4796718" cy="211479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201168" lvl="1" indent="0" algn="ctr">
              <a:lnSpc>
                <a:spcPct val="120000"/>
              </a:lnSpc>
              <a:buNone/>
            </a:pPr>
            <a:r>
              <a:rPr lang="en-US" sz="11200" b="1" u="sng" dirty="0"/>
              <a:t>OK</a:t>
            </a:r>
            <a:endParaRPr lang="en-US" sz="11200" u="sng" dirty="0"/>
          </a:p>
          <a:p>
            <a:pPr marL="201168" lvl="1" indent="0" algn="ctr">
              <a:lnSpc>
                <a:spcPct val="120000"/>
              </a:lnSpc>
              <a:buNone/>
            </a:pPr>
            <a:r>
              <a:rPr lang="en-US" sz="9600" i="1" dirty="0"/>
              <a:t>“This event is a great opportunity to let your legislators know your position on UNM issues of funding and compensation.”</a:t>
            </a:r>
            <a:endParaRPr lang="en-US" sz="9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224FBC-3C1A-41B1-88DA-E4251BE95CBB}"/>
              </a:ext>
            </a:extLst>
          </p:cNvPr>
          <p:cNvSpPr txBox="1">
            <a:spLocks/>
          </p:cNvSpPr>
          <p:nvPr/>
        </p:nvSpPr>
        <p:spPr>
          <a:xfrm>
            <a:off x="1152048" y="1776272"/>
            <a:ext cx="9948863" cy="1450757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 </a:t>
            </a:r>
            <a:r>
              <a:rPr lang="en-US" sz="2900" b="1" dirty="0"/>
              <a:t>Use caution if: </a:t>
            </a:r>
            <a:r>
              <a:rPr lang="en-US" sz="2900" dirty="0"/>
              <a:t>the person sharing the information mentions the news isn’t out yet, or something is still under consideration/no action was taken.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 Be mindful of </a:t>
            </a:r>
            <a:r>
              <a:rPr lang="en-US" sz="2900" b="1" dirty="0"/>
              <a:t>personal opinions </a:t>
            </a:r>
            <a:r>
              <a:rPr lang="en-US" sz="2900" dirty="0"/>
              <a:t>or influencing actions. </a:t>
            </a: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6E9BD3-FA09-40C6-999F-BB4A02C11C08}"/>
              </a:ext>
            </a:extLst>
          </p:cNvPr>
          <p:cNvSpPr txBox="1">
            <a:spLocks/>
          </p:cNvSpPr>
          <p:nvPr/>
        </p:nvSpPr>
        <p:spPr>
          <a:xfrm>
            <a:off x="6369694" y="3410717"/>
            <a:ext cx="4885354" cy="21147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>
              <a:lnSpc>
                <a:spcPct val="120000"/>
              </a:lnSpc>
              <a:buFont typeface="Calibri" pitchFamily="34" charset="0"/>
              <a:buNone/>
            </a:pPr>
            <a:r>
              <a:rPr lang="en-US" sz="3300" b="1" u="sng" dirty="0">
                <a:solidFill>
                  <a:schemeClr val="accent1"/>
                </a:solidFill>
              </a:rPr>
              <a:t>NOT OK</a:t>
            </a:r>
            <a:r>
              <a:rPr lang="en-US" sz="3300" u="sng" dirty="0"/>
              <a:t> </a:t>
            </a:r>
          </a:p>
          <a:p>
            <a:pPr marL="201168" lvl="1" indent="0" algn="ctr">
              <a:lnSpc>
                <a:spcPct val="120000"/>
              </a:lnSpc>
              <a:buFont typeface="Calibri" pitchFamily="34" charset="0"/>
              <a:buNone/>
            </a:pPr>
            <a:r>
              <a:rPr lang="en-US" sz="3300" i="1" dirty="0"/>
              <a:t>“Go send postcards to your legislators and tell them they need to pay us more!” 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77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376</TotalTime>
  <Words>676</Words>
  <Application>Microsoft Office PowerPoint</Application>
  <PresentationFormat>Widescreen</PresentationFormat>
  <Paragraphs>95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Retrospect</vt:lpstr>
      <vt:lpstr>PowerPoint Presentation</vt:lpstr>
      <vt:lpstr>Communications &amp; Marketing Committee</vt:lpstr>
      <vt:lpstr>What is my role?</vt:lpstr>
      <vt:lpstr>What are the most important things  that happen at Staff Council meetings?</vt:lpstr>
      <vt:lpstr>How Often?</vt:lpstr>
      <vt:lpstr>What should   I share? </vt:lpstr>
      <vt:lpstr>What should I share?</vt:lpstr>
      <vt:lpstr>What should I share?</vt:lpstr>
      <vt:lpstr>What shouldn’t I share? </vt:lpstr>
      <vt:lpstr>What shouldn’t I share? </vt:lpstr>
      <vt:lpstr>Logo Usage &amp; UNM Brand Guidelines</vt:lpstr>
      <vt:lpstr>Resources</vt:lpstr>
      <vt:lpstr>Don’t Speak the Language of Robert’s Rules?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Gregory Rule</dc:creator>
  <cp:lastModifiedBy>Theresa Sherman</cp:lastModifiedBy>
  <cp:revision>38</cp:revision>
  <dcterms:created xsi:type="dcterms:W3CDTF">2017-06-25T02:05:31Z</dcterms:created>
  <dcterms:modified xsi:type="dcterms:W3CDTF">2020-06-10T17:47:25Z</dcterms:modified>
</cp:coreProperties>
</file>